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</p:sldMasterIdLst>
  <p:sldIdLst>
    <p:sldId id="256" r:id="rId9"/>
    <p:sldId id="257" r:id="rId10"/>
    <p:sldId id="266" r:id="rId11"/>
    <p:sldId id="267" r:id="rId12"/>
    <p:sldId id="268" r:id="rId13"/>
    <p:sldId id="269" r:id="rId14"/>
    <p:sldId id="259" r:id="rId15"/>
    <p:sldId id="260" r:id="rId16"/>
    <p:sldId id="270" r:id="rId17"/>
    <p:sldId id="271" r:id="rId18"/>
    <p:sldId id="261" r:id="rId19"/>
    <p:sldId id="262" r:id="rId20"/>
    <p:sldId id="263" r:id="rId21"/>
    <p:sldId id="264" r:id="rId22"/>
    <p:sldId id="272" r:id="rId23"/>
    <p:sldId id="265" r:id="rId24"/>
    <p:sldId id="273" r:id="rId25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852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092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852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092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852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092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852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092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852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852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092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852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092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3575160" y="272880"/>
            <a:ext cx="5111280" cy="58532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092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ubTitle"/>
          </p:nvPr>
        </p:nvSpPr>
        <p:spPr>
          <a:xfrm>
            <a:off x="457200" y="272880"/>
            <a:ext cx="3007800" cy="5852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5852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092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575160" y="3329640"/>
            <a:ext cx="51112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194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3575160" y="332964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6194160" y="272880"/>
            <a:ext cx="2494080" cy="2791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Arial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3FAA8F9-86B7-4A89-AAB8-8DA5879D3251}" type="slidenum">
              <a:rPr lang="it-IT">
                <a:solidFill>
                  <a:srgbClr val="000000"/>
                </a:solidFill>
                <a:latin typeface="Arial"/>
              </a:rPr>
              <a:t>‹N›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Arial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Arial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Arial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Arial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Arial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Arial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Arial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it-IT" sz="3200">
                <a:solidFill>
                  <a:srgbClr val="000000"/>
                </a:solidFill>
                <a:latin typeface="Arial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it-IT" sz="2800">
                <a:solidFill>
                  <a:srgbClr val="000000"/>
                </a:solidFill>
                <a:latin typeface="Arial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it-IT" sz="2400">
                <a:solidFill>
                  <a:srgbClr val="000000"/>
                </a:solidFill>
                <a:latin typeface="Arial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it-IT" sz="2000">
                <a:solidFill>
                  <a:srgbClr val="000000"/>
                </a:solidFill>
                <a:latin typeface="Arial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it-IT" sz="2000">
                <a:solidFill>
                  <a:srgbClr val="000000"/>
                </a:solidFill>
                <a:latin typeface="Arial"/>
              </a:rPr>
              <a:t>Quinto livello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27480E8-BD49-4CE1-A0EE-19D2586E2EAD}" type="slidenum">
              <a:rPr lang="it-IT">
                <a:solidFill>
                  <a:srgbClr val="000000"/>
                </a:solidFill>
                <a:latin typeface="Arial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28/04/15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20C39DD-20CC-42F2-8D9A-EC39281AF22D}" type="slidenum">
              <a:rPr lang="it-IT">
                <a:solidFill>
                  <a:srgbClr val="000000"/>
                </a:solidFill>
                <a:latin typeface="Calibri"/>
              </a:rPr>
              <a:t>‹N›</a:t>
            </a:fld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28/04/15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1803BA9-AAD6-45C3-B62A-2C4A7D12EABB}" type="slidenum">
              <a:rPr lang="it-IT">
                <a:solidFill>
                  <a:srgbClr val="000000"/>
                </a:solidFill>
                <a:latin typeface="Calibri"/>
              </a:rPr>
              <a:t>‹N›</a:t>
            </a:fld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it-IT" sz="6000">
                <a:solidFill>
                  <a:srgbClr val="000000"/>
                </a:solidFill>
                <a:latin typeface="Calibri Light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8B8B8B"/>
                </a:solidFill>
                <a:latin typeface="Calibri"/>
              </a:rPr>
              <a:t>28/04/15</a:t>
            </a:r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3B5E375-F142-4D7A-90FA-C3A433E5B977}" type="slidenum">
              <a:rPr lang="it-IT">
                <a:solidFill>
                  <a:srgbClr val="8B8B8B"/>
                </a:solidFill>
                <a:latin typeface="Calibri"/>
              </a:rPr>
              <a:t>‹N›</a:t>
            </a:fld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400">
                <a:solidFill>
                  <a:srgbClr val="000000"/>
                </a:solidFill>
                <a:latin typeface="Calibri Light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it-IT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8B8B8B"/>
                </a:solidFill>
                <a:latin typeface="Calibri"/>
              </a:rPr>
              <a:t>28/04/15</a:t>
            </a:r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189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88B9B74-1CC4-4B4F-AB48-17D08DF3DC99}" type="slidenum">
              <a:rPr lang="it-IT">
                <a:solidFill>
                  <a:srgbClr val="8B8B8B"/>
                </a:solidFill>
                <a:latin typeface="Calibri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8B8B8B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</p:txBody>
      </p:sp>
      <p:sp>
        <p:nvSpPr>
          <p:cNvPr id="225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8B8B8B"/>
                </a:solidFill>
                <a:latin typeface="Calibri"/>
              </a:rPr>
              <a:t>28/04/15</a:t>
            </a:r>
            <a:endParaRPr/>
          </a:p>
        </p:txBody>
      </p:sp>
      <p:sp>
        <p:nvSpPr>
          <p:cNvPr id="226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27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EF7E505-E5CA-4202-A14A-C03A3C793AF5}" type="slidenum">
              <a:rPr lang="it-IT">
                <a:solidFill>
                  <a:srgbClr val="8B8B8B"/>
                </a:solidFill>
                <a:latin typeface="Calibri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000000"/>
                </a:solidFill>
                <a:latin typeface="Calibri"/>
              </a:rPr>
              <a:t>Fate clic per modificare il formato del testo del titoloFare clic per modificare lo stile del titolo</a:t>
            </a:r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Quinto livello</a:t>
            </a:r>
            <a:endParaRPr/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</p:spPr>
        <p:txBody>
          <a:bodyPr anchor="ctr"/>
          <a:lstStyle/>
          <a:p>
            <a:pPr>
              <a:buSzPct val="4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1400">
                <a:solidFill>
                  <a:srgbClr val="8B8B8B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8B8B8B"/>
                </a:solidFill>
                <a:latin typeface="Calibri"/>
              </a:rPr>
              <a:t>Settimo livello strutturaFare clic per modificare stili del testo dello schema</a:t>
            </a:r>
            <a:endParaRPr/>
          </a:p>
        </p:txBody>
      </p:sp>
      <p:sp>
        <p:nvSpPr>
          <p:cNvPr id="263" name="PlaceHolder 4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8B8B8B"/>
                </a:solidFill>
                <a:latin typeface="Calibri"/>
              </a:rPr>
              <a:t>28/04/15</a:t>
            </a:r>
            <a:endParaRPr/>
          </a:p>
        </p:txBody>
      </p:sp>
      <p:sp>
        <p:nvSpPr>
          <p:cNvPr id="264" name="PlaceHolder 5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265" name="PlaceHolder 6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7DCC498-66C4-4DE0-84CD-59A86E774F54}" type="slidenum">
              <a:rPr lang="it-IT">
                <a:solidFill>
                  <a:srgbClr val="8B8B8B"/>
                </a:solidFill>
                <a:latin typeface="Calibri"/>
              </a:rPr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533520" y="30492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FF0000"/>
                </a:solidFill>
                <a:latin typeface="Arial"/>
              </a:rPr>
              <a:t>VIAGGIAMO IN EUROPA</a:t>
            </a:r>
            <a:endParaRPr/>
          </a:p>
        </p:txBody>
      </p:sp>
      <p:sp>
        <p:nvSpPr>
          <p:cNvPr id="299" name="TextShape 2"/>
          <p:cNvSpPr txBox="1"/>
          <p:nvPr/>
        </p:nvSpPr>
        <p:spPr>
          <a:xfrm>
            <a:off x="1295280" y="2057400"/>
            <a:ext cx="6400440" cy="37335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it-IT" sz="3200">
                <a:solidFill>
                  <a:srgbClr val="000000"/>
                </a:solidFill>
                <a:latin typeface="Arial"/>
              </a:rPr>
              <a:t>Gli Europei amano viaggiare e l’abolizione della maggior parte delle formalità per passaporti e bagagli ha agevolato gli spostamenti. La moneta comune: l’euro ha eliminato costi e disagi dovuti al cambio di valuta.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611640" y="188640"/>
            <a:ext cx="7886520" cy="1223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000">
                <a:solidFill>
                  <a:srgbClr val="FF0000"/>
                </a:solidFill>
                <a:latin typeface="Arial"/>
              </a:rPr>
              <a:t>Problemi istituzionali per la tutela dell’ambiente</a:t>
            </a:r>
            <a:endParaRPr/>
          </a:p>
        </p:txBody>
      </p:sp>
      <p:sp>
        <p:nvSpPr>
          <p:cNvPr id="360" name="TextShape 2"/>
          <p:cNvSpPr txBox="1"/>
          <p:nvPr/>
        </p:nvSpPr>
        <p:spPr>
          <a:xfrm>
            <a:off x="611640" y="1484640"/>
            <a:ext cx="7886520" cy="189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>
                <a:solidFill>
                  <a:srgbClr val="000000"/>
                </a:solidFill>
                <a:latin typeface="Calibri"/>
              </a:rPr>
              <a:t>I problemi relativi alla tutela dell'ambiente vengono distinti per convenzione in due categorie: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l'inquinamento dell'aria, dell'acqua e del suolo.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la tutela e gestione delle risorse naturali.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36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6520" y="3418920"/>
            <a:ext cx="3308760" cy="2763360"/>
          </a:xfrm>
          <a:prstGeom prst="rect">
            <a:avLst/>
          </a:prstGeom>
        </p:spPr>
      </p:pic>
      <p:pic>
        <p:nvPicPr>
          <p:cNvPr id="36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428000" y="3418920"/>
            <a:ext cx="3863520" cy="27633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67640" y="11664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000">
                <a:solidFill>
                  <a:srgbClr val="FF0000"/>
                </a:solidFill>
                <a:latin typeface="Arial"/>
              </a:rPr>
              <a:t>COME SPOSTARSI</a:t>
            </a:r>
            <a:endParaRPr/>
          </a:p>
        </p:txBody>
      </p:sp>
      <p:sp>
        <p:nvSpPr>
          <p:cNvPr id="322" name="CustomShape 2"/>
          <p:cNvSpPr/>
          <p:nvPr/>
        </p:nvSpPr>
        <p:spPr>
          <a:xfrm>
            <a:off x="611640" y="1052640"/>
            <a:ext cx="7992360" cy="1919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"/>
              </a:rPr>
              <a:t>Per muoversi all’interno dell’UE i mezzi più usati sono: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it-IT" sz="2400">
                <a:solidFill>
                  <a:srgbClr val="000000"/>
                </a:solidFill>
                <a:latin typeface="Arial"/>
              </a:rPr>
              <a:t>Automobile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it-IT" sz="2400">
                <a:solidFill>
                  <a:srgbClr val="000000"/>
                </a:solidFill>
                <a:latin typeface="Arial"/>
              </a:rPr>
              <a:t>Aereo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it-IT" sz="2400">
                <a:solidFill>
                  <a:srgbClr val="000000"/>
                </a:solidFill>
                <a:latin typeface="Arial"/>
              </a:rPr>
              <a:t>Treno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arenR"/>
            </a:pPr>
            <a:r>
              <a:rPr lang="it-IT" sz="2400">
                <a:solidFill>
                  <a:srgbClr val="000000"/>
                </a:solidFill>
                <a:latin typeface="Arial"/>
              </a:rPr>
              <a:t>Nave</a:t>
            </a:r>
            <a:endParaRPr/>
          </a:p>
        </p:txBody>
      </p:sp>
      <p:pic>
        <p:nvPicPr>
          <p:cNvPr id="3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300360" y="1772640"/>
            <a:ext cx="2736000" cy="1814040"/>
          </a:xfrm>
          <a:prstGeom prst="rect">
            <a:avLst/>
          </a:prstGeom>
        </p:spPr>
      </p:pic>
      <p:pic>
        <p:nvPicPr>
          <p:cNvPr id="32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40" y="4077000"/>
            <a:ext cx="2520000" cy="2283840"/>
          </a:xfrm>
          <a:prstGeom prst="rect">
            <a:avLst/>
          </a:prstGeom>
        </p:spPr>
      </p:pic>
      <p:pic>
        <p:nvPicPr>
          <p:cNvPr id="32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964120" y="3920040"/>
            <a:ext cx="3071880" cy="2244960"/>
          </a:xfrm>
          <a:prstGeom prst="rect">
            <a:avLst/>
          </a:prstGeom>
        </p:spPr>
      </p:pic>
      <p:pic>
        <p:nvPicPr>
          <p:cNvPr id="32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2988000" y="2022120"/>
            <a:ext cx="2628720" cy="237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457200" y="274680"/>
            <a:ext cx="8229240" cy="14259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3200">
                <a:solidFill>
                  <a:srgbClr val="000000"/>
                </a:solidFill>
                <a:latin typeface="Arial"/>
              </a:rPr>
              <a:t>Per utilizzare questi mezzi bisogna conoscere e rispettare le varie norme relative al veicolo</a:t>
            </a:r>
            <a:r>
              <a:rPr lang="it-IT" sz="2400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  <p:pic>
        <p:nvPicPr>
          <p:cNvPr id="32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1080" y="2781000"/>
            <a:ext cx="3816000" cy="3600000"/>
          </a:xfrm>
          <a:prstGeom prst="rect">
            <a:avLst/>
          </a:prstGeom>
        </p:spPr>
      </p:pic>
      <p:pic>
        <p:nvPicPr>
          <p:cNvPr id="32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00" y="2781000"/>
            <a:ext cx="3960000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374760" y="1484640"/>
            <a:ext cx="8229240" cy="1151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"/>
              </a:rPr>
              <a:t>Nell’UE sono riconosciute norme a favore di chi viaggia con mezzi di trasporto pubblico</a:t>
            </a:r>
            <a:endParaRPr/>
          </a:p>
        </p:txBody>
      </p:sp>
      <p:pic>
        <p:nvPicPr>
          <p:cNvPr id="33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4000" y="3213000"/>
            <a:ext cx="3792960" cy="3096000"/>
          </a:xfrm>
          <a:prstGeom prst="rect">
            <a:avLst/>
          </a:prstGeom>
        </p:spPr>
      </p:pic>
      <p:pic>
        <p:nvPicPr>
          <p:cNvPr id="33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1640" y="2637000"/>
            <a:ext cx="4032000" cy="2152080"/>
          </a:xfrm>
          <a:prstGeom prst="rect">
            <a:avLst/>
          </a:prstGeom>
        </p:spPr>
      </p:pic>
      <p:pic>
        <p:nvPicPr>
          <p:cNvPr id="333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755640" y="4941000"/>
            <a:ext cx="3888000" cy="1673280"/>
          </a:xfrm>
          <a:prstGeom prst="rect">
            <a:avLst/>
          </a:prstGeom>
        </p:spPr>
      </p:pic>
      <p:sp>
        <p:nvSpPr>
          <p:cNvPr id="334" name="CustomShape 2"/>
          <p:cNvSpPr/>
          <p:nvPr/>
        </p:nvSpPr>
        <p:spPr>
          <a:xfrm>
            <a:off x="323640" y="548640"/>
            <a:ext cx="8280720" cy="6998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000">
                <a:solidFill>
                  <a:srgbClr val="FF0000"/>
                </a:solidFill>
                <a:latin typeface="Arial"/>
              </a:rPr>
              <a:t>DIRITTI DEI PASSEGGERI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Anche per i disabili è possibili viaggiare usufruendo di appositi diritti.</a:t>
            </a:r>
            <a:endParaRPr/>
          </a:p>
        </p:txBody>
      </p:sp>
      <p:pic>
        <p:nvPicPr>
          <p:cNvPr id="33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1640" y="1628640"/>
            <a:ext cx="3988440" cy="2166480"/>
          </a:xfrm>
          <a:prstGeom prst="rect">
            <a:avLst/>
          </a:prstGeom>
        </p:spPr>
      </p:pic>
      <p:pic>
        <p:nvPicPr>
          <p:cNvPr id="33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00" y="2167560"/>
            <a:ext cx="3528000" cy="3277440"/>
          </a:xfrm>
          <a:prstGeom prst="rect">
            <a:avLst/>
          </a:prstGeom>
        </p:spPr>
      </p:pic>
      <p:pic>
        <p:nvPicPr>
          <p:cNvPr id="338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280080" y="4149000"/>
            <a:ext cx="3960000" cy="2246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2843640" y="116640"/>
            <a:ext cx="3007800" cy="863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it-IT" sz="4000">
                <a:solidFill>
                  <a:srgbClr val="FF0000"/>
                </a:solidFill>
                <a:latin typeface="Arial"/>
              </a:rPr>
              <a:t>LA SALUTE</a:t>
            </a:r>
            <a:r>
              <a:rPr lang="it-IT" sz="2000" b="1" i="1">
                <a:solidFill>
                  <a:srgbClr val="FF0000"/>
                </a:solidFill>
                <a:latin typeface="Calibri"/>
              </a:rPr>
              <a:t>
</a:t>
            </a:r>
            <a:endParaRPr/>
          </a:p>
        </p:txBody>
      </p:sp>
      <p:sp>
        <p:nvSpPr>
          <p:cNvPr id="364" name="TextShape 2"/>
          <p:cNvSpPr txBox="1"/>
          <p:nvPr/>
        </p:nvSpPr>
        <p:spPr>
          <a:xfrm>
            <a:off x="1788120" y="1052640"/>
            <a:ext cx="4762440" cy="14893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it-IT" sz="2000" dirty="0">
                <a:latin typeface="Arial"/>
              </a:rPr>
              <a:t>Servizi sanitari gratuiti o pagamento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it-IT" sz="2000" dirty="0">
                <a:latin typeface="Arial"/>
              </a:rPr>
              <a:t>conservare le ricette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"/>
            </a:pPr>
            <a:r>
              <a:rPr lang="it-IT" sz="2000" dirty="0">
                <a:latin typeface="Arial"/>
              </a:rPr>
              <a:t>rimborso chiesto al posto</a:t>
            </a:r>
            <a:endParaRPr dirty="0"/>
          </a:p>
        </p:txBody>
      </p:sp>
      <p:pic>
        <p:nvPicPr>
          <p:cNvPr id="36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79640" y="2260080"/>
            <a:ext cx="5112360" cy="4408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Vaccinazioni e farmaci sono importanti per la propria salute</a:t>
            </a:r>
            <a:endParaRPr/>
          </a:p>
        </p:txBody>
      </p:sp>
      <p:pic>
        <p:nvPicPr>
          <p:cNvPr id="34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640" y="1731240"/>
            <a:ext cx="3096000" cy="2201400"/>
          </a:xfrm>
          <a:prstGeom prst="rect">
            <a:avLst/>
          </a:prstGeom>
        </p:spPr>
      </p:pic>
      <p:pic>
        <p:nvPicPr>
          <p:cNvPr id="34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716000" y="1848600"/>
            <a:ext cx="3312000" cy="2084040"/>
          </a:xfrm>
          <a:prstGeom prst="rect">
            <a:avLst/>
          </a:prstGeom>
        </p:spPr>
      </p:pic>
      <p:pic>
        <p:nvPicPr>
          <p:cNvPr id="342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998280" y="4149000"/>
            <a:ext cx="4077360" cy="1847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00000" y="1268640"/>
            <a:ext cx="3888000" cy="34200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8B8B8B"/>
                </a:solidFill>
                <a:latin typeface="Arial"/>
              </a:rPr>
              <a:t>-</a:t>
            </a:r>
            <a:r>
              <a:rPr lang="it-IT" sz="2800" dirty="0">
                <a:latin typeface="Arial"/>
              </a:rPr>
              <a:t>La tessera europea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dirty="0">
                <a:latin typeface="Arial"/>
              </a:rPr>
              <a:t>-Si possono portare medicine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dirty="0">
                <a:latin typeface="Arial"/>
              </a:rPr>
              <a:t>-Sono richieste vaccinazioni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2800" dirty="0">
                <a:solidFill>
                  <a:srgbClr val="8B8B8B"/>
                </a:solidFill>
                <a:latin typeface="Calibri"/>
              </a:rPr>
              <a:t>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367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</p:spPr>
      </p:sp>
      <p:pic>
        <p:nvPicPr>
          <p:cNvPr id="368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0440" y="692640"/>
            <a:ext cx="3679200" cy="2952000"/>
          </a:xfrm>
          <a:prstGeom prst="rect">
            <a:avLst/>
          </a:prstGeom>
        </p:spPr>
      </p:pic>
      <p:pic>
        <p:nvPicPr>
          <p:cNvPr id="369" name="Immagin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60440" y="4005000"/>
            <a:ext cx="367920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274680"/>
            <a:ext cx="8229240" cy="10202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000">
                <a:solidFill>
                  <a:srgbClr val="FF0000"/>
                </a:solidFill>
                <a:latin typeface="Arial"/>
              </a:rPr>
              <a:t>UTILIZZO E NORMATIVE SULLA MONETA</a:t>
            </a:r>
            <a:endParaRPr/>
          </a:p>
        </p:txBody>
      </p:sp>
      <p:pic>
        <p:nvPicPr>
          <p:cNvPr id="301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0320" y="1484640"/>
            <a:ext cx="3679200" cy="2290320"/>
          </a:xfrm>
          <a:prstGeom prst="rect">
            <a:avLst/>
          </a:prstGeom>
        </p:spPr>
      </p:pic>
      <p:sp>
        <p:nvSpPr>
          <p:cNvPr id="302" name="CustomShape 2"/>
          <p:cNvSpPr/>
          <p:nvPr/>
        </p:nvSpPr>
        <p:spPr>
          <a:xfrm>
            <a:off x="4419720" y="3276720"/>
            <a:ext cx="304560" cy="304560"/>
          </a:xfrm>
          <a:prstGeom prst="rect">
            <a:avLst/>
          </a:prstGeom>
        </p:spPr>
      </p:sp>
      <p:pic>
        <p:nvPicPr>
          <p:cNvPr id="303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0680" y="3962520"/>
            <a:ext cx="3679200" cy="2361960"/>
          </a:xfrm>
          <a:prstGeom prst="rect">
            <a:avLst/>
          </a:prstGeom>
        </p:spPr>
      </p:pic>
      <p:pic>
        <p:nvPicPr>
          <p:cNvPr id="304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267080" y="1484640"/>
            <a:ext cx="4266720" cy="4839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1115640" y="0"/>
            <a:ext cx="6857640" cy="162828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FF0000"/>
                </a:solidFill>
                <a:latin typeface="Arial"/>
              </a:rPr>
              <a:t>
</a:t>
            </a:r>
            <a:r>
              <a:rPr lang="it-IT" sz="3600">
                <a:solidFill>
                  <a:srgbClr val="FF0000"/>
                </a:solidFill>
                <a:latin typeface="Arial"/>
              </a:rPr>
              <a:t>DOCUMENTI NECESSARI
PER I CITTADINI UE
</a:t>
            </a:r>
            <a:endParaRPr/>
          </a:p>
        </p:txBody>
      </p:sp>
      <p:sp>
        <p:nvSpPr>
          <p:cNvPr id="344" name="TextShape 2"/>
          <p:cNvSpPr txBox="1"/>
          <p:nvPr/>
        </p:nvSpPr>
        <p:spPr>
          <a:xfrm>
            <a:off x="1043640" y="1124640"/>
            <a:ext cx="6857640" cy="1656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Arial"/>
              </a:rPr>
              <a:t>non si effettuano i controlli nelle frontiere di 22 paesi UE grazie alla normativa Schengen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Arial"/>
              </a:rPr>
              <a:t>per viaggiare all’ interno del continente è necessario un passaporto se il paese dove si viaggia non avesse aderito alla normativa</a:t>
            </a:r>
            <a:endParaRPr/>
          </a:p>
        </p:txBody>
      </p:sp>
      <p:pic>
        <p:nvPicPr>
          <p:cNvPr id="34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2781000"/>
            <a:ext cx="7704360" cy="381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 Light"/>
              </a:rPr>
              <a:t>
</a:t>
            </a:r>
            <a:r>
              <a:rPr lang="it-IT" sz="4400">
                <a:solidFill>
                  <a:srgbClr val="FF0000"/>
                </a:solidFill>
                <a:latin typeface="Arial"/>
              </a:rPr>
              <a:t>DOCUMENTI NECESSARI 
PER I CITTADINI EXTRA-UE
</a:t>
            </a:r>
            <a:endParaRPr/>
          </a:p>
        </p:txBody>
      </p:sp>
      <p:sp>
        <p:nvSpPr>
          <p:cNvPr id="347" name="TextShape 2"/>
          <p:cNvSpPr txBox="1"/>
          <p:nvPr/>
        </p:nvSpPr>
        <p:spPr>
          <a:xfrm>
            <a:off x="611640" y="1845000"/>
            <a:ext cx="7886520" cy="1944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Arial"/>
              </a:rPr>
              <a:t>per viaggiare all’interno dell’UE è necessario un passaporto in validità.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Arial"/>
              </a:rPr>
              <a:t>in 41 paesi per 3 mesi si può soggiornare senza visto e se si ottiene il visto da un paese aderente alla normativa Schengen si ha anche il permesso per gli altri paesi aderenti a questa normativa.</a:t>
            </a:r>
            <a:endParaRPr/>
          </a:p>
        </p:txBody>
      </p:sp>
      <p:pic>
        <p:nvPicPr>
          <p:cNvPr id="34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40" y="3737520"/>
            <a:ext cx="2592000" cy="2667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628560" y="1845000"/>
            <a:ext cx="7886520" cy="935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800">
                <a:solidFill>
                  <a:srgbClr val="000000"/>
                </a:solidFill>
                <a:latin typeface="Calibri"/>
              </a:rPr>
              <a:t>VISITATORI CHE FANNO ACQUISTI: Nell’ UE gli unici limiti sono quegli che riguardano tabacco e alcool.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350" name="CustomShape 2"/>
          <p:cNvSpPr/>
          <p:nvPr/>
        </p:nvSpPr>
        <p:spPr>
          <a:xfrm>
            <a:off x="580320" y="608760"/>
            <a:ext cx="7895160" cy="10958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6600">
                <a:solidFill>
                  <a:srgbClr val="FF0000"/>
                </a:solidFill>
                <a:latin typeface="Arial"/>
              </a:rPr>
              <a:t>ACQUISTI</a:t>
            </a:r>
            <a:endParaRPr/>
          </a:p>
        </p:txBody>
      </p:sp>
      <p:pic>
        <p:nvPicPr>
          <p:cNvPr id="35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40" y="3429000"/>
            <a:ext cx="3696840" cy="2603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611640" y="188640"/>
            <a:ext cx="7886520" cy="3164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Arial"/>
              <a:buChar char="•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PERSONE CHE POSSIEDONO PIU’ TABACCO DI QUANTO CONSENTITO:</a:t>
            </a:r>
            <a:endParaRPr/>
          </a:p>
          <a:p>
            <a:pPr>
              <a:lnSpc>
                <a:spcPct val="100000"/>
              </a:lnSpc>
            </a:pPr>
            <a:r>
              <a:rPr lang="it-IT" sz="2800">
                <a:solidFill>
                  <a:srgbClr val="000000"/>
                </a:solidFill>
                <a:latin typeface="Calibri"/>
              </a:rPr>
              <a:t>   All’ingresso nell’UE sono solo consentite merci in quantità utili per se        </a:t>
            </a:r>
            <a:endParaRPr/>
          </a:p>
          <a:p>
            <a:pPr>
              <a:lnSpc>
                <a:spcPct val="100000"/>
              </a:lnSpc>
            </a:pPr>
            <a:r>
              <a:rPr lang="it-IT" sz="2800">
                <a:solidFill>
                  <a:srgbClr val="000000"/>
                </a:solidFill>
                <a:latin typeface="Calibri"/>
              </a:rPr>
              <a:t>   stessi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ALCOOL IN ECCESSO: Per quanto riguarda l’alcool non si possono superare le quantità consentite dalla normativa relativa.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  <p:pic>
        <p:nvPicPr>
          <p:cNvPr id="35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3353760"/>
            <a:ext cx="3240000" cy="2739240"/>
          </a:xfrm>
          <a:prstGeom prst="rect">
            <a:avLst/>
          </a:prstGeom>
        </p:spPr>
      </p:pic>
      <p:pic>
        <p:nvPicPr>
          <p:cNvPr id="35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0" y="3789000"/>
            <a:ext cx="3816000" cy="230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755640" y="1348200"/>
            <a:ext cx="7416000" cy="1079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"/>
              </a:rPr>
              <a:t>Come consumatori siamo tutelati da normative presenti in ogni stato dell’UE.</a:t>
            </a:r>
            <a:endParaRPr/>
          </a:p>
        </p:txBody>
      </p:sp>
      <p:pic>
        <p:nvPicPr>
          <p:cNvPr id="3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5280" y="2764800"/>
            <a:ext cx="2843280" cy="1800000"/>
          </a:xfrm>
          <a:prstGeom prst="rect">
            <a:avLst/>
          </a:prstGeom>
        </p:spPr>
      </p:pic>
      <p:pic>
        <p:nvPicPr>
          <p:cNvPr id="312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64000" y="2997000"/>
            <a:ext cx="5018760" cy="3400920"/>
          </a:xfrm>
          <a:prstGeom prst="rect">
            <a:avLst/>
          </a:prstGeom>
        </p:spPr>
      </p:pic>
      <p:pic>
        <p:nvPicPr>
          <p:cNvPr id="31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136800" y="4614840"/>
            <a:ext cx="3057120" cy="1783080"/>
          </a:xfrm>
          <a:prstGeom prst="rect">
            <a:avLst/>
          </a:prstGeom>
        </p:spPr>
      </p:pic>
      <p:sp>
        <p:nvSpPr>
          <p:cNvPr id="314" name="CustomShape 2"/>
          <p:cNvSpPr/>
          <p:nvPr/>
        </p:nvSpPr>
        <p:spPr>
          <a:xfrm>
            <a:off x="1043640" y="24840"/>
            <a:ext cx="6408360" cy="130932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000">
                <a:solidFill>
                  <a:srgbClr val="FF0000"/>
                </a:solidFill>
                <a:latin typeface="Arial"/>
              </a:rPr>
              <a:t>PROTEZIONE DEI CONSUMATORI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6280" y="332640"/>
            <a:ext cx="1295640" cy="1385640"/>
          </a:xfrm>
          <a:prstGeom prst="rect">
            <a:avLst/>
          </a:prstGeom>
        </p:spPr>
      </p:pic>
      <p:sp>
        <p:nvSpPr>
          <p:cNvPr id="316" name="CustomShape 1"/>
          <p:cNvSpPr/>
          <p:nvPr/>
        </p:nvSpPr>
        <p:spPr>
          <a:xfrm>
            <a:off x="1502640" y="332640"/>
            <a:ext cx="6480360" cy="13093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4000">
                <a:solidFill>
                  <a:srgbClr val="000000"/>
                </a:solidFill>
                <a:latin typeface="Calibri"/>
              </a:rPr>
              <a:t>Il marchio indica : Sicurezza per salute e ambiente.</a:t>
            </a:r>
            <a:endParaRPr/>
          </a:p>
        </p:txBody>
      </p:sp>
      <p:pic>
        <p:nvPicPr>
          <p:cNvPr id="31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240480" y="2493000"/>
            <a:ext cx="1295640" cy="1629360"/>
          </a:xfrm>
          <a:prstGeom prst="rect">
            <a:avLst/>
          </a:prstGeom>
        </p:spPr>
      </p:pic>
      <p:sp>
        <p:nvSpPr>
          <p:cNvPr id="318" name="CustomShape 2"/>
          <p:cNvSpPr/>
          <p:nvPr/>
        </p:nvSpPr>
        <p:spPr>
          <a:xfrm>
            <a:off x="1691640" y="2368080"/>
            <a:ext cx="4752000" cy="1736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>
                <a:solidFill>
                  <a:srgbClr val="000000"/>
                </a:solidFill>
                <a:latin typeface="Calibri"/>
              </a:rPr>
              <a:t>Il marchio tipico delle creme per la protezione dai raggi UV</a:t>
            </a:r>
            <a:endParaRPr/>
          </a:p>
        </p:txBody>
      </p:sp>
      <p:pic>
        <p:nvPicPr>
          <p:cNvPr id="319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79360" y="4437000"/>
            <a:ext cx="1257120" cy="1523520"/>
          </a:xfrm>
          <a:prstGeom prst="rect">
            <a:avLst/>
          </a:prstGeom>
        </p:spPr>
      </p:pic>
      <p:sp>
        <p:nvSpPr>
          <p:cNvPr id="320" name="CustomShape 3"/>
          <p:cNvSpPr/>
          <p:nvPr/>
        </p:nvSpPr>
        <p:spPr>
          <a:xfrm>
            <a:off x="1942560" y="4354200"/>
            <a:ext cx="5256360" cy="17362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600">
                <a:solidFill>
                  <a:srgbClr val="000000"/>
                </a:solidFill>
                <a:latin typeface="Calibri"/>
              </a:rPr>
              <a:t>Il marchio tipico dei cosmetici indicante la scadenza dall’apertura.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611640" y="1166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it-IT" sz="4000">
                <a:solidFill>
                  <a:srgbClr val="FF0000"/>
                </a:solidFill>
                <a:latin typeface="Arial"/>
              </a:rPr>
              <a:t>NASCITA DELLA TUTELA DELL’AMBIETE</a:t>
            </a:r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611640" y="1340640"/>
            <a:ext cx="7886520" cy="2179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"/>
              </a:rPr>
              <a:t>La tutela dell'ambiente ha lo scopo di prevenire la contaminazione dell'aria, dell'acqua e del terreno dovuta a inquinamento.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Arial"/>
              </a:rPr>
              <a:t>La tutela dell'ambiente è divenuta un importante problema politico, sociale e scientifico soltanto negli ultimi 25 anni, ma essa ha numerosi antecedenti storici.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35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9640" y="3634560"/>
            <a:ext cx="3094920" cy="2592000"/>
          </a:xfrm>
          <a:prstGeom prst="rect">
            <a:avLst/>
          </a:prstGeom>
        </p:spPr>
      </p:pic>
      <p:pic>
        <p:nvPicPr>
          <p:cNvPr id="35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000" y="3647880"/>
            <a:ext cx="2988720" cy="259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Presentazione su schermo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Romano</dc:creator>
  <cp:lastModifiedBy>Romano</cp:lastModifiedBy>
  <cp:revision>2</cp:revision>
  <dcterms:modified xsi:type="dcterms:W3CDTF">2015-05-03T18:59:08Z</dcterms:modified>
</cp:coreProperties>
</file>